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7" r:id="rId9"/>
    <p:sldId id="263" r:id="rId10"/>
    <p:sldId id="264" r:id="rId11"/>
    <p:sldId id="268" r:id="rId12"/>
    <p:sldId id="267" r:id="rId13"/>
    <p:sldId id="265" r:id="rId14"/>
    <p:sldId id="266" r:id="rId15"/>
    <p:sldId id="269" r:id="rId16"/>
    <p:sldId id="270" r:id="rId17"/>
    <p:sldId id="271" r:id="rId18"/>
    <p:sldId id="272" r:id="rId19"/>
    <p:sldId id="273" r:id="rId20"/>
    <p:sldId id="278" r:id="rId21"/>
    <p:sldId id="279" r:id="rId22"/>
    <p:sldId id="280" r:id="rId23"/>
    <p:sldId id="274" r:id="rId24"/>
    <p:sldId id="275" r:id="rId25"/>
    <p:sldId id="276" r:id="rId26"/>
    <p:sldId id="281" r:id="rId27"/>
    <p:sldId id="282" r:id="rId28"/>
    <p:sldId id="285" r:id="rId29"/>
    <p:sldId id="287" r:id="rId30"/>
    <p:sldId id="283" r:id="rId31"/>
    <p:sldId id="286" r:id="rId32"/>
    <p:sldId id="28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se C James" initials="CCJ" lastIdx="1" clrIdx="0">
    <p:extLst>
      <p:ext uri="{19B8F6BF-5375-455C-9EA6-DF929625EA0E}">
        <p15:presenceInfo xmlns:p15="http://schemas.microsoft.com/office/powerpoint/2012/main" userId="S::ccjames@UCSD.EDU::5cdacddd-fe8e-4199-b171-5777c595c72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2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19T10:02:45.329" idx="1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2.png>
</file>

<file path=ppt/media/image3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E9F57-F50E-41C8-A294-2795D5C64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983E6-56C0-483A-9F3E-D334EA5B4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2378B-E382-476B-ACB9-CEDF685E2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9951D-4BED-4EDA-AE46-631D951D1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68449-B86D-4501-9B10-AFFA04B6C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04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02E55-6958-4ABD-BCA8-EFEB29777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B53165-D607-4713-99F2-BBF6E5CAA1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EEE15-D42C-4412-B4D3-57E56372A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05FEB-A779-44E8-B134-62692FFA3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E60ED-2B2B-41DF-88DA-F42F303C2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8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F3C17-A57E-4CF3-B48A-02254234E8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1B13CB-A800-427B-B007-5C0FA543F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6515B-F781-43B8-8ED3-BEF619F8E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4175A-694F-44CC-8250-63F0C6E6F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85962-EC57-4314-983E-CDD90A13B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65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BD06-9D89-4925-89B7-0868BA8F5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355AD-2A4F-4B12-9C5D-CCF64883E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C704-6F02-47E8-BE0F-73BD5EE87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FACA8-F0FB-4BF2-B33D-3FE92F68B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FCD90-2017-4B59-9679-16649A32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953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00BF3-822F-4E9B-A91D-62D37EBE0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4E647-68A0-46B9-97E7-CED693295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B4C61-A894-4E63-9720-7047FD171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FC535-A7E9-4BFA-AA5E-1A8318F4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B2E53-3BAB-4A24-A32B-B84F6ED50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21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B88C-B5CF-4B6E-9A20-6D24802C8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6CC93-7D63-4EAF-8855-65FE1F3EF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95BEA8-312E-46D5-B395-2CEDE8FAE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1AD34-2034-4305-97B4-D961C368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C53FC-DE10-43FD-A35C-B52293E55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9B19E-107B-4DEA-B709-94105CE1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5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D8C1F-1475-43F9-AC8F-899D12390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A4A89-3A1E-4A9D-9D1B-AB4F4D281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42FC3-E412-49E7-8FB2-B1096CD66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EBCBC8-B7E3-4AA0-9759-9A6A97476B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F45322-442F-4AC7-B215-247CD17A12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93B68E-72FF-49F1-922A-A6606CE1F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ED8BBD-9647-4609-A7D8-30EC82A3F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40EF14-D9F8-4610-A0C9-0D539C59A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108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A3F13-5125-4954-BA9E-50754A42D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C1E247-EF32-4FB8-AE5F-AA5F49496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26A0D5-A1B1-4A1A-ADF0-8EFD7D095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ED26B8-AC5F-479C-B361-7EBFF02E9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37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F2643E-EBEA-458F-86C2-2424D18F4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48103C-E6B0-4AA0-801B-6AC165476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B9C9ED-91A4-40D2-A218-32A04F735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87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6EADA-1F20-46D5-92F6-C9923ED88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22F76-B7EC-4375-B1A7-AAE2A20A9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D81A3-D8AF-4206-91EB-61A7CAC40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93B94-33A7-4362-ABC8-CDEBF7006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65AF4-2B3F-4514-A853-83315EF33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E540EB-55F8-48DD-A690-EA820A0AC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53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CA818-0735-4A75-B17E-25499081D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A07B2-94A8-42A4-A882-1FEBCCB44D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7F551-7E3C-464C-8259-67F837147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96615-856F-42EC-ABD7-7899A32C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A2BF1-DE9D-4DAF-8551-8F0E0C15F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7CA06-138B-4427-B5AA-0E3944964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591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3C81CB-8428-4054-A7CE-BB8E937EF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86B67-8F9A-42E1-A57E-5B7E979DA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FFA3CB-35A2-4C83-83FF-0EBA06A06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4871F-C384-4D26-B08B-11BC3F461A32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BEA3E-8EF3-4E5A-B8F6-F369DBB74B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8B9FF-E0D2-4DC8-B81D-3B89AF21C9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B0DBDB-5307-4850-AF42-49A64223F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173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8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6.svg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openxmlformats.org/officeDocument/2006/relationships/image" Target="../media/image8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svg"/><Relationship Id="rId7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happygitwithr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help.github.com/articles/applying-for-a-student-developer-pack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happygitwithr.com/hello-git.html" TargetMode="External"/><Relationship Id="rId2" Type="http://schemas.openxmlformats.org/officeDocument/2006/relationships/hyperlink" Target="http://happygitwithr.com/install-git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happygitwithr.com/push-pull-github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happygitwithr.com/rstudio-git-github.html" TargetMode="External"/><Relationship Id="rId2" Type="http://schemas.openxmlformats.org/officeDocument/2006/relationships/hyperlink" Target="http://happygitwithr.com/ssh-keys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7161B-DA45-45E5-9EA3-4FA43F229C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Git, GitHub, R Projects, ggplot2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73A30-38C2-45B5-8302-DDD2F09E5F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 generally how to keep sane while coding</a:t>
            </a:r>
          </a:p>
        </p:txBody>
      </p:sp>
    </p:spTree>
    <p:extLst>
      <p:ext uri="{BB962C8B-B14F-4D97-AF65-F5344CB8AC3E}">
        <p14:creationId xmlns:p14="http://schemas.microsoft.com/office/powerpoint/2010/main" val="2589732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2D07D-D12D-4924-8525-813279A4F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785E3-46FF-4487-87AC-05D2A58E7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short… a simple way to keep files associated with one project together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First things to ask yourself:</a:t>
            </a:r>
          </a:p>
          <a:p>
            <a:pPr marL="514350" indent="-514350">
              <a:buAutoNum type="arabicPeriod"/>
            </a:pPr>
            <a:r>
              <a:rPr lang="en-US" dirty="0"/>
              <a:t>Where am I going to save my projects?</a:t>
            </a:r>
          </a:p>
          <a:p>
            <a:pPr marL="514350" indent="-514350">
              <a:buAutoNum type="arabicPeriod"/>
            </a:pPr>
            <a:r>
              <a:rPr lang="en-US" dirty="0"/>
              <a:t>How am I going to organize my projects?</a:t>
            </a:r>
          </a:p>
          <a:p>
            <a:pPr marL="514350" indent="-514350">
              <a:buAutoNum type="arabicPeriod"/>
            </a:pPr>
            <a:r>
              <a:rPr lang="en-US" dirty="0"/>
              <a:t>What does my typical workflow look like?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187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2D1B-B671-4A89-AEAB-8E40E8DA7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49"/>
            <a:ext cx="10515600" cy="1325563"/>
          </a:xfrm>
        </p:spPr>
        <p:txBody>
          <a:bodyPr/>
          <a:lstStyle/>
          <a:p>
            <a:r>
              <a:rPr lang="en-US" dirty="0"/>
              <a:t>R Projects</a:t>
            </a:r>
          </a:p>
        </p:txBody>
      </p:sp>
      <p:pic>
        <p:nvPicPr>
          <p:cNvPr id="4" name="Graphic 3" descr="Folder">
            <a:extLst>
              <a:ext uri="{FF2B5EF4-FFF2-40B4-BE49-F238E27FC236}">
                <a16:creationId xmlns:a16="http://schemas.microsoft.com/office/drawing/2014/main" id="{5EA00A31-AD07-4F39-9A08-71E5F7539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4525" y="1357314"/>
            <a:ext cx="885826" cy="8858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2422CE-AC2C-45F6-803F-D9F4CBC0B72F}"/>
              </a:ext>
            </a:extLst>
          </p:cNvPr>
          <p:cNvSpPr txBox="1"/>
          <p:nvPr/>
        </p:nvSpPr>
        <p:spPr>
          <a:xfrm>
            <a:off x="753645" y="1613179"/>
            <a:ext cx="125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</a:t>
            </a:r>
          </a:p>
        </p:txBody>
      </p:sp>
      <p:pic>
        <p:nvPicPr>
          <p:cNvPr id="6" name="Graphic 5" descr="Folder">
            <a:extLst>
              <a:ext uri="{FF2B5EF4-FFF2-40B4-BE49-F238E27FC236}">
                <a16:creationId xmlns:a16="http://schemas.microsoft.com/office/drawing/2014/main" id="{B4C6DD22-E5D9-403A-99FB-3A113F458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6050" y="2128839"/>
            <a:ext cx="885826" cy="8858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C1CC6D-F629-492A-BA9D-86FA7E50BD37}"/>
              </a:ext>
            </a:extLst>
          </p:cNvPr>
          <p:cNvSpPr txBox="1"/>
          <p:nvPr/>
        </p:nvSpPr>
        <p:spPr>
          <a:xfrm>
            <a:off x="1534520" y="2406136"/>
            <a:ext cx="93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Projects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34CE50B-0F37-4A0F-A8BA-EA3F56A1EFAD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74157" y="1842137"/>
            <a:ext cx="252412" cy="2524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AF644EB1-6AF8-4EAD-931D-05F7FDA3D4A2}"/>
              </a:ext>
            </a:extLst>
          </p:cNvPr>
          <p:cNvSpPr/>
          <p:nvPr/>
        </p:nvSpPr>
        <p:spPr>
          <a:xfrm>
            <a:off x="3587444" y="2406136"/>
            <a:ext cx="43315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AutoNum type="arabicPeriod"/>
            </a:pPr>
            <a:r>
              <a:rPr lang="en-US" dirty="0"/>
              <a:t>Where am I going to save my projects?</a:t>
            </a:r>
          </a:p>
        </p:txBody>
      </p:sp>
    </p:spTree>
    <p:extLst>
      <p:ext uri="{BB962C8B-B14F-4D97-AF65-F5344CB8AC3E}">
        <p14:creationId xmlns:p14="http://schemas.microsoft.com/office/powerpoint/2010/main" val="3277846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2D1B-B671-4A89-AEAB-8E40E8DA7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49"/>
            <a:ext cx="10515600" cy="1325563"/>
          </a:xfrm>
        </p:spPr>
        <p:txBody>
          <a:bodyPr/>
          <a:lstStyle/>
          <a:p>
            <a:r>
              <a:rPr lang="en-US" dirty="0"/>
              <a:t>R Projects</a:t>
            </a:r>
          </a:p>
        </p:txBody>
      </p:sp>
      <p:pic>
        <p:nvPicPr>
          <p:cNvPr id="4" name="Graphic 3" descr="Folder">
            <a:extLst>
              <a:ext uri="{FF2B5EF4-FFF2-40B4-BE49-F238E27FC236}">
                <a16:creationId xmlns:a16="http://schemas.microsoft.com/office/drawing/2014/main" id="{5EA00A31-AD07-4F39-9A08-71E5F7539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4525" y="1357314"/>
            <a:ext cx="885826" cy="8858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2422CE-AC2C-45F6-803F-D9F4CBC0B72F}"/>
              </a:ext>
            </a:extLst>
          </p:cNvPr>
          <p:cNvSpPr txBox="1"/>
          <p:nvPr/>
        </p:nvSpPr>
        <p:spPr>
          <a:xfrm>
            <a:off x="753645" y="1613179"/>
            <a:ext cx="125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</a:t>
            </a:r>
          </a:p>
        </p:txBody>
      </p:sp>
      <p:pic>
        <p:nvPicPr>
          <p:cNvPr id="6" name="Graphic 5" descr="Folder">
            <a:extLst>
              <a:ext uri="{FF2B5EF4-FFF2-40B4-BE49-F238E27FC236}">
                <a16:creationId xmlns:a16="http://schemas.microsoft.com/office/drawing/2014/main" id="{B4C6DD22-E5D9-403A-99FB-3A113F458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6050" y="2128839"/>
            <a:ext cx="885826" cy="8858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022E51-CEB7-43E7-A6AC-300089A9BAAE}"/>
              </a:ext>
            </a:extLst>
          </p:cNvPr>
          <p:cNvSpPr txBox="1"/>
          <p:nvPr/>
        </p:nvSpPr>
        <p:spPr>
          <a:xfrm>
            <a:off x="965531" y="3096461"/>
            <a:ext cx="226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R_Users_CPS_Trawl</a:t>
            </a:r>
            <a:endParaRPr lang="en-US" dirty="0"/>
          </a:p>
        </p:txBody>
      </p:sp>
      <p:pic>
        <p:nvPicPr>
          <p:cNvPr id="8" name="Graphic 7" descr="Folder">
            <a:extLst>
              <a:ext uri="{FF2B5EF4-FFF2-40B4-BE49-F238E27FC236}">
                <a16:creationId xmlns:a16="http://schemas.microsoft.com/office/drawing/2014/main" id="{87B19F92-9DF5-4BB9-B488-76C7E3EA4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90899" y="2824164"/>
            <a:ext cx="885826" cy="8858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C1CC6D-F629-492A-BA9D-86FA7E50BD37}"/>
              </a:ext>
            </a:extLst>
          </p:cNvPr>
          <p:cNvSpPr txBox="1"/>
          <p:nvPr/>
        </p:nvSpPr>
        <p:spPr>
          <a:xfrm>
            <a:off x="1534520" y="2406136"/>
            <a:ext cx="93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Projects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4718938D-A7BC-4A75-88D8-60110DCB567C}"/>
              </a:ext>
            </a:extLst>
          </p:cNvPr>
          <p:cNvCxnSpPr>
            <a:cxnSpLocks/>
            <a:stCxn id="8" idx="0"/>
            <a:endCxn id="6" idx="3"/>
          </p:cNvCxnSpPr>
          <p:nvPr/>
        </p:nvCxnSpPr>
        <p:spPr>
          <a:xfrm rot="16200000" flipV="1">
            <a:off x="3476638" y="2566990"/>
            <a:ext cx="252412" cy="2619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34CE50B-0F37-4A0F-A8BA-EA3F56A1EFAD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74157" y="1842137"/>
            <a:ext cx="252412" cy="2524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9871CD5-595F-4CF8-A6E7-68BAB5F68093}"/>
              </a:ext>
            </a:extLst>
          </p:cNvPr>
          <p:cNvSpPr/>
          <p:nvPr/>
        </p:nvSpPr>
        <p:spPr>
          <a:xfrm>
            <a:off x="5195888" y="2914658"/>
            <a:ext cx="4905375" cy="7762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Graphic 22" descr="Box">
            <a:extLst>
              <a:ext uri="{FF2B5EF4-FFF2-40B4-BE49-F238E27FC236}">
                <a16:creationId xmlns:a16="http://schemas.microsoft.com/office/drawing/2014/main" id="{BCB06BDF-61E4-4B14-803A-6B10C7D45F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00691" y="3005147"/>
            <a:ext cx="552966" cy="55296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2703CEA-DEC8-40FC-98C7-3BAC077820CF}"/>
              </a:ext>
            </a:extLst>
          </p:cNvPr>
          <p:cNvSpPr txBox="1"/>
          <p:nvPr/>
        </p:nvSpPr>
        <p:spPr>
          <a:xfrm>
            <a:off x="6180468" y="3121829"/>
            <a:ext cx="3492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R_Users_CPS_Trawl.Rproj</a:t>
            </a:r>
            <a:endParaRPr lang="en-US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1D33EE0-2E81-4166-956C-794DEFBB3C7C}"/>
              </a:ext>
            </a:extLst>
          </p:cNvPr>
          <p:cNvCxnSpPr/>
          <p:nvPr/>
        </p:nvCxnSpPr>
        <p:spPr>
          <a:xfrm flipH="1">
            <a:off x="4234606" y="3319464"/>
            <a:ext cx="6469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3259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2D1B-B671-4A89-AEAB-8E40E8DA7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49"/>
            <a:ext cx="10515600" cy="1325563"/>
          </a:xfrm>
        </p:spPr>
        <p:txBody>
          <a:bodyPr/>
          <a:lstStyle/>
          <a:p>
            <a:r>
              <a:rPr lang="en-US" dirty="0"/>
              <a:t>R Projects</a:t>
            </a:r>
          </a:p>
        </p:txBody>
      </p:sp>
      <p:pic>
        <p:nvPicPr>
          <p:cNvPr id="4" name="Graphic 3" descr="Folder">
            <a:extLst>
              <a:ext uri="{FF2B5EF4-FFF2-40B4-BE49-F238E27FC236}">
                <a16:creationId xmlns:a16="http://schemas.microsoft.com/office/drawing/2014/main" id="{5EA00A31-AD07-4F39-9A08-71E5F7539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4525" y="1357314"/>
            <a:ext cx="885826" cy="8858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2422CE-AC2C-45F6-803F-D9F4CBC0B72F}"/>
              </a:ext>
            </a:extLst>
          </p:cNvPr>
          <p:cNvSpPr txBox="1"/>
          <p:nvPr/>
        </p:nvSpPr>
        <p:spPr>
          <a:xfrm>
            <a:off x="753645" y="1613179"/>
            <a:ext cx="125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</a:t>
            </a:r>
          </a:p>
        </p:txBody>
      </p:sp>
      <p:pic>
        <p:nvPicPr>
          <p:cNvPr id="6" name="Graphic 5" descr="Folder">
            <a:extLst>
              <a:ext uri="{FF2B5EF4-FFF2-40B4-BE49-F238E27FC236}">
                <a16:creationId xmlns:a16="http://schemas.microsoft.com/office/drawing/2014/main" id="{B4C6DD22-E5D9-403A-99FB-3A113F458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6050" y="2128839"/>
            <a:ext cx="885826" cy="8858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022E51-CEB7-43E7-A6AC-300089A9BAAE}"/>
              </a:ext>
            </a:extLst>
          </p:cNvPr>
          <p:cNvSpPr txBox="1"/>
          <p:nvPr/>
        </p:nvSpPr>
        <p:spPr>
          <a:xfrm>
            <a:off x="965531" y="3096461"/>
            <a:ext cx="226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R_Users_CPS_Trawl</a:t>
            </a:r>
            <a:endParaRPr lang="en-US" dirty="0"/>
          </a:p>
        </p:txBody>
      </p:sp>
      <p:pic>
        <p:nvPicPr>
          <p:cNvPr id="8" name="Graphic 7" descr="Folder">
            <a:extLst>
              <a:ext uri="{FF2B5EF4-FFF2-40B4-BE49-F238E27FC236}">
                <a16:creationId xmlns:a16="http://schemas.microsoft.com/office/drawing/2014/main" id="{87B19F92-9DF5-4BB9-B488-76C7E3EA4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90899" y="2824164"/>
            <a:ext cx="885826" cy="8858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C1CC6D-F629-492A-BA9D-86FA7E50BD37}"/>
              </a:ext>
            </a:extLst>
          </p:cNvPr>
          <p:cNvSpPr txBox="1"/>
          <p:nvPr/>
        </p:nvSpPr>
        <p:spPr>
          <a:xfrm>
            <a:off x="1534520" y="2406136"/>
            <a:ext cx="93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Projects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4718938D-A7BC-4A75-88D8-60110DCB567C}"/>
              </a:ext>
            </a:extLst>
          </p:cNvPr>
          <p:cNvCxnSpPr>
            <a:cxnSpLocks/>
            <a:stCxn id="8" idx="0"/>
            <a:endCxn id="6" idx="3"/>
          </p:cNvCxnSpPr>
          <p:nvPr/>
        </p:nvCxnSpPr>
        <p:spPr>
          <a:xfrm rot="16200000" flipV="1">
            <a:off x="3476638" y="2566990"/>
            <a:ext cx="252412" cy="2619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34CE50B-0F37-4A0F-A8BA-EA3F56A1EFAD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74157" y="1842137"/>
            <a:ext cx="252412" cy="2524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7ECB2F7-E974-4C03-9E23-E5D4663BA0B6}"/>
              </a:ext>
            </a:extLst>
          </p:cNvPr>
          <p:cNvCxnSpPr/>
          <p:nvPr/>
        </p:nvCxnSpPr>
        <p:spPr>
          <a:xfrm flipH="1">
            <a:off x="4234613" y="3319463"/>
            <a:ext cx="6469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F781C2EF-921D-4874-98CF-7BC7E9F77CFE}"/>
              </a:ext>
            </a:extLst>
          </p:cNvPr>
          <p:cNvGrpSpPr/>
          <p:nvPr/>
        </p:nvGrpSpPr>
        <p:grpSpPr>
          <a:xfrm>
            <a:off x="5195888" y="2500312"/>
            <a:ext cx="4905375" cy="3819527"/>
            <a:chOff x="5195888" y="2500312"/>
            <a:chExt cx="4905375" cy="3819527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9871CD5-595F-4CF8-A6E7-68BAB5F68093}"/>
                </a:ext>
              </a:extLst>
            </p:cNvPr>
            <p:cNvSpPr/>
            <p:nvPr/>
          </p:nvSpPr>
          <p:spPr>
            <a:xfrm>
              <a:off x="5195888" y="2500312"/>
              <a:ext cx="4905375" cy="381952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Graphic 20" descr="Bar chart">
              <a:extLst>
                <a:ext uri="{FF2B5EF4-FFF2-40B4-BE49-F238E27FC236}">
                  <a16:creationId xmlns:a16="http://schemas.microsoft.com/office/drawing/2014/main" id="{3537C512-6992-47C1-A5DC-6EB1F176F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543034" y="3958936"/>
              <a:ext cx="552966" cy="552966"/>
            </a:xfrm>
            <a:prstGeom prst="rect">
              <a:avLst/>
            </a:prstGeom>
          </p:spPr>
        </p:pic>
        <p:pic>
          <p:nvPicPr>
            <p:cNvPr id="23" name="Graphic 22" descr="Box">
              <a:extLst>
                <a:ext uri="{FF2B5EF4-FFF2-40B4-BE49-F238E27FC236}">
                  <a16:creationId xmlns:a16="http://schemas.microsoft.com/office/drawing/2014/main" id="{BCB06BDF-61E4-4B14-803A-6B10C7D45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500691" y="2590802"/>
              <a:ext cx="552966" cy="552966"/>
            </a:xfrm>
            <a:prstGeom prst="rect">
              <a:avLst/>
            </a:prstGeom>
          </p:spPr>
        </p:pic>
        <p:pic>
          <p:nvPicPr>
            <p:cNvPr id="24" name="Graphic 23" descr="Document">
              <a:extLst>
                <a:ext uri="{FF2B5EF4-FFF2-40B4-BE49-F238E27FC236}">
                  <a16:creationId xmlns:a16="http://schemas.microsoft.com/office/drawing/2014/main" id="{883E8F0A-F00D-4C9B-B491-6A6D0ED0446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538436" y="5314951"/>
              <a:ext cx="552966" cy="552966"/>
            </a:xfrm>
            <a:prstGeom prst="rect">
              <a:avLst/>
            </a:prstGeom>
          </p:spPr>
        </p:pic>
        <p:pic>
          <p:nvPicPr>
            <p:cNvPr id="25" name="Graphic 24" descr="Document">
              <a:extLst>
                <a:ext uri="{FF2B5EF4-FFF2-40B4-BE49-F238E27FC236}">
                  <a16:creationId xmlns:a16="http://schemas.microsoft.com/office/drawing/2014/main" id="{FCFD6EE4-3955-48E5-B1B5-5E67C4B7B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543034" y="4586937"/>
              <a:ext cx="552966" cy="552966"/>
            </a:xfrm>
            <a:prstGeom prst="rect">
              <a:avLst/>
            </a:prstGeom>
          </p:spPr>
        </p:pic>
        <p:pic>
          <p:nvPicPr>
            <p:cNvPr id="26" name="Graphic 25" descr="Document">
              <a:extLst>
                <a:ext uri="{FF2B5EF4-FFF2-40B4-BE49-F238E27FC236}">
                  <a16:creationId xmlns:a16="http://schemas.microsoft.com/office/drawing/2014/main" id="{AAA5ABDB-A7DF-4826-B411-6F9774DE3B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526526" y="3234258"/>
              <a:ext cx="552966" cy="552966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2703CEA-DEC8-40FC-98C7-3BAC077820CF}"/>
                </a:ext>
              </a:extLst>
            </p:cNvPr>
            <p:cNvSpPr txBox="1"/>
            <p:nvPr/>
          </p:nvSpPr>
          <p:spPr>
            <a:xfrm>
              <a:off x="6180468" y="2707484"/>
              <a:ext cx="3492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R_Users_CPS_Trawl.Rproj</a:t>
              </a:r>
              <a:endParaRPr 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183A595-6639-47E6-A229-78807EB6FAF1}"/>
                </a:ext>
              </a:extLst>
            </p:cNvPr>
            <p:cNvSpPr txBox="1"/>
            <p:nvPr/>
          </p:nvSpPr>
          <p:spPr>
            <a:xfrm>
              <a:off x="6112510" y="3350424"/>
              <a:ext cx="3492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Trawl_Analysis_6_FINAL.R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220351A-8FA7-417C-9F04-0C6902292E5B}"/>
                </a:ext>
              </a:extLst>
            </p:cNvPr>
            <p:cNvSpPr txBox="1"/>
            <p:nvPr/>
          </p:nvSpPr>
          <p:spPr>
            <a:xfrm>
              <a:off x="6112510" y="4050753"/>
              <a:ext cx="3492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Fig_4_newcolors_fixed.pdf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CB027A0-E75D-4420-A111-43E658434EF1}"/>
                </a:ext>
              </a:extLst>
            </p:cNvPr>
            <p:cNvSpPr txBox="1"/>
            <p:nvPr/>
          </p:nvSpPr>
          <p:spPr>
            <a:xfrm>
              <a:off x="6091402" y="4717925"/>
              <a:ext cx="3492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Trawl_Analysis_FINAL_7.R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5DC2ABA-F49A-46B9-8FF0-65D84B7C3BE4}"/>
                </a:ext>
              </a:extLst>
            </p:cNvPr>
            <p:cNvSpPr txBox="1"/>
            <p:nvPr/>
          </p:nvSpPr>
          <p:spPr>
            <a:xfrm>
              <a:off x="6091402" y="5446936"/>
              <a:ext cx="3492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raw_data_cleaned.xlsx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0100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2D1B-B671-4A89-AEAB-8E40E8DA7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49"/>
            <a:ext cx="10515600" cy="1325563"/>
          </a:xfrm>
        </p:spPr>
        <p:txBody>
          <a:bodyPr/>
          <a:lstStyle/>
          <a:p>
            <a:r>
              <a:rPr lang="en-US" dirty="0"/>
              <a:t>R Projects (bad)</a:t>
            </a:r>
          </a:p>
        </p:txBody>
      </p:sp>
      <p:pic>
        <p:nvPicPr>
          <p:cNvPr id="4" name="Graphic 3" descr="Folder">
            <a:extLst>
              <a:ext uri="{FF2B5EF4-FFF2-40B4-BE49-F238E27FC236}">
                <a16:creationId xmlns:a16="http://schemas.microsoft.com/office/drawing/2014/main" id="{5EA00A31-AD07-4F39-9A08-71E5F7539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4525" y="1357314"/>
            <a:ext cx="885826" cy="8858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2422CE-AC2C-45F6-803F-D9F4CBC0B72F}"/>
              </a:ext>
            </a:extLst>
          </p:cNvPr>
          <p:cNvSpPr txBox="1"/>
          <p:nvPr/>
        </p:nvSpPr>
        <p:spPr>
          <a:xfrm>
            <a:off x="753645" y="1613179"/>
            <a:ext cx="125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</a:t>
            </a:r>
          </a:p>
        </p:txBody>
      </p:sp>
      <p:pic>
        <p:nvPicPr>
          <p:cNvPr id="6" name="Graphic 5" descr="Folder">
            <a:extLst>
              <a:ext uri="{FF2B5EF4-FFF2-40B4-BE49-F238E27FC236}">
                <a16:creationId xmlns:a16="http://schemas.microsoft.com/office/drawing/2014/main" id="{B4C6DD22-E5D9-403A-99FB-3A113F458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6050" y="2128839"/>
            <a:ext cx="885826" cy="8858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022E51-CEB7-43E7-A6AC-300089A9BAAE}"/>
              </a:ext>
            </a:extLst>
          </p:cNvPr>
          <p:cNvSpPr txBox="1"/>
          <p:nvPr/>
        </p:nvSpPr>
        <p:spPr>
          <a:xfrm>
            <a:off x="965531" y="3096461"/>
            <a:ext cx="226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R_Users_CPS_Trawl</a:t>
            </a:r>
            <a:endParaRPr lang="en-US" dirty="0"/>
          </a:p>
        </p:txBody>
      </p:sp>
      <p:pic>
        <p:nvPicPr>
          <p:cNvPr id="8" name="Graphic 7" descr="Folder">
            <a:extLst>
              <a:ext uri="{FF2B5EF4-FFF2-40B4-BE49-F238E27FC236}">
                <a16:creationId xmlns:a16="http://schemas.microsoft.com/office/drawing/2014/main" id="{87B19F92-9DF5-4BB9-B488-76C7E3EA4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90899" y="2824164"/>
            <a:ext cx="885826" cy="8858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C1CC6D-F629-492A-BA9D-86FA7E50BD37}"/>
              </a:ext>
            </a:extLst>
          </p:cNvPr>
          <p:cNvSpPr txBox="1"/>
          <p:nvPr/>
        </p:nvSpPr>
        <p:spPr>
          <a:xfrm>
            <a:off x="1534520" y="2406136"/>
            <a:ext cx="93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Projects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4718938D-A7BC-4A75-88D8-60110DCB567C}"/>
              </a:ext>
            </a:extLst>
          </p:cNvPr>
          <p:cNvCxnSpPr>
            <a:cxnSpLocks/>
            <a:stCxn id="8" idx="0"/>
            <a:endCxn id="6" idx="3"/>
          </p:cNvCxnSpPr>
          <p:nvPr/>
        </p:nvCxnSpPr>
        <p:spPr>
          <a:xfrm rot="16200000" flipV="1">
            <a:off x="3476638" y="2566990"/>
            <a:ext cx="252412" cy="2619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34CE50B-0F37-4A0F-A8BA-EA3F56A1EFAD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74157" y="1842137"/>
            <a:ext cx="252412" cy="2524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7ECB2F7-E974-4C03-9E23-E5D4663BA0B6}"/>
              </a:ext>
            </a:extLst>
          </p:cNvPr>
          <p:cNvCxnSpPr/>
          <p:nvPr/>
        </p:nvCxnSpPr>
        <p:spPr>
          <a:xfrm flipH="1">
            <a:off x="4234613" y="3319463"/>
            <a:ext cx="6469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C2F00DD-2EDB-41AB-8082-68B0F0C6C1E1}"/>
              </a:ext>
            </a:extLst>
          </p:cNvPr>
          <p:cNvGrpSpPr/>
          <p:nvPr/>
        </p:nvGrpSpPr>
        <p:grpSpPr>
          <a:xfrm rot="1982464">
            <a:off x="5597105" y="1675279"/>
            <a:ext cx="2207953" cy="1719203"/>
            <a:chOff x="5195888" y="2500312"/>
            <a:chExt cx="4905375" cy="381952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37DBA3A-1ACA-4F39-BB6C-F20F5A96CD4B}"/>
                </a:ext>
              </a:extLst>
            </p:cNvPr>
            <p:cNvSpPr/>
            <p:nvPr/>
          </p:nvSpPr>
          <p:spPr>
            <a:xfrm>
              <a:off x="5195888" y="2500312"/>
              <a:ext cx="4905375" cy="381952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Graphic 33" descr="Bar chart">
              <a:extLst>
                <a:ext uri="{FF2B5EF4-FFF2-40B4-BE49-F238E27FC236}">
                  <a16:creationId xmlns:a16="http://schemas.microsoft.com/office/drawing/2014/main" id="{4EA4603F-2A83-4177-829E-ADDABCD70E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543034" y="3958936"/>
              <a:ext cx="552966" cy="552966"/>
            </a:xfrm>
            <a:prstGeom prst="rect">
              <a:avLst/>
            </a:prstGeom>
          </p:spPr>
        </p:pic>
        <p:pic>
          <p:nvPicPr>
            <p:cNvPr id="35" name="Graphic 34" descr="Box">
              <a:extLst>
                <a:ext uri="{FF2B5EF4-FFF2-40B4-BE49-F238E27FC236}">
                  <a16:creationId xmlns:a16="http://schemas.microsoft.com/office/drawing/2014/main" id="{A533ADCF-7B6C-4B63-8514-AA928C3C1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500691" y="2590802"/>
              <a:ext cx="552966" cy="552966"/>
            </a:xfrm>
            <a:prstGeom prst="rect">
              <a:avLst/>
            </a:prstGeom>
          </p:spPr>
        </p:pic>
        <p:pic>
          <p:nvPicPr>
            <p:cNvPr id="36" name="Graphic 35" descr="Document">
              <a:extLst>
                <a:ext uri="{FF2B5EF4-FFF2-40B4-BE49-F238E27FC236}">
                  <a16:creationId xmlns:a16="http://schemas.microsoft.com/office/drawing/2014/main" id="{7CBACBFC-4A59-4695-A5D0-65A4A2BD9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538436" y="5314951"/>
              <a:ext cx="552966" cy="552966"/>
            </a:xfrm>
            <a:prstGeom prst="rect">
              <a:avLst/>
            </a:prstGeom>
          </p:spPr>
        </p:pic>
        <p:pic>
          <p:nvPicPr>
            <p:cNvPr id="37" name="Graphic 36" descr="Document">
              <a:extLst>
                <a:ext uri="{FF2B5EF4-FFF2-40B4-BE49-F238E27FC236}">
                  <a16:creationId xmlns:a16="http://schemas.microsoft.com/office/drawing/2014/main" id="{547B0419-0513-43F9-8E4D-057AD117C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543034" y="4586937"/>
              <a:ext cx="552966" cy="552966"/>
            </a:xfrm>
            <a:prstGeom prst="rect">
              <a:avLst/>
            </a:prstGeom>
          </p:spPr>
        </p:pic>
        <p:pic>
          <p:nvPicPr>
            <p:cNvPr id="38" name="Graphic 37" descr="Document">
              <a:extLst>
                <a:ext uri="{FF2B5EF4-FFF2-40B4-BE49-F238E27FC236}">
                  <a16:creationId xmlns:a16="http://schemas.microsoft.com/office/drawing/2014/main" id="{361A254E-4F75-475C-9EFA-768D0B76C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526526" y="3234258"/>
              <a:ext cx="552966" cy="552966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1868DF6-9D66-4B33-9568-95F5750C958A}"/>
                </a:ext>
              </a:extLst>
            </p:cNvPr>
            <p:cNvSpPr txBox="1"/>
            <p:nvPr/>
          </p:nvSpPr>
          <p:spPr>
            <a:xfrm>
              <a:off x="6180468" y="2707484"/>
              <a:ext cx="349217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err="1"/>
                <a:t>R_Users_CPS_Trawl.Rproj</a:t>
              </a:r>
              <a:endParaRPr lang="en-US" sz="9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D17811F-6E76-4BCE-9087-D07ECDD69F67}"/>
                </a:ext>
              </a:extLst>
            </p:cNvPr>
            <p:cNvSpPr txBox="1"/>
            <p:nvPr/>
          </p:nvSpPr>
          <p:spPr>
            <a:xfrm>
              <a:off x="6112510" y="3350424"/>
              <a:ext cx="349217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Trawl_Analysis_6_FINAL.R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F9E7A66-E1D5-44B8-A9A4-9C3D4DFF114A}"/>
                </a:ext>
              </a:extLst>
            </p:cNvPr>
            <p:cNvSpPr txBox="1"/>
            <p:nvPr/>
          </p:nvSpPr>
          <p:spPr>
            <a:xfrm>
              <a:off x="6112510" y="4050753"/>
              <a:ext cx="349217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Fig_4_newcolors_fixed.pdf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89BE29D-BA35-4D96-83B8-F415B31F51F4}"/>
                </a:ext>
              </a:extLst>
            </p:cNvPr>
            <p:cNvSpPr txBox="1"/>
            <p:nvPr/>
          </p:nvSpPr>
          <p:spPr>
            <a:xfrm>
              <a:off x="6091402" y="4717925"/>
              <a:ext cx="349217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Trawl_Analysis_FINAL_7.R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380F8F7-3E7F-44D3-8A31-BF501670F25F}"/>
                </a:ext>
              </a:extLst>
            </p:cNvPr>
            <p:cNvSpPr txBox="1"/>
            <p:nvPr/>
          </p:nvSpPr>
          <p:spPr>
            <a:xfrm>
              <a:off x="6091402" y="5446936"/>
              <a:ext cx="349217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raw_data_cleaned.xlsx</a:t>
              </a:r>
            </a:p>
          </p:txBody>
        </p:sp>
      </p:grpSp>
      <p:pic>
        <p:nvPicPr>
          <p:cNvPr id="10" name="Graphic 9" descr="Dump truck">
            <a:extLst>
              <a:ext uri="{FF2B5EF4-FFF2-40B4-BE49-F238E27FC236}">
                <a16:creationId xmlns:a16="http://schemas.microsoft.com/office/drawing/2014/main" id="{E46EB0BB-4BD9-492B-B560-E6FCD37DAC0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162651" y="1753758"/>
            <a:ext cx="4207283" cy="420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021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FD339-D99A-436A-B09F-30A674366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your typical workflow look like?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F57B0-9692-4896-A3AB-54E690DF8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Processing: </a:t>
            </a:r>
          </a:p>
          <a:p>
            <a:pPr lvl="1"/>
            <a:r>
              <a:rPr lang="en-US" dirty="0"/>
              <a:t>find missing values</a:t>
            </a:r>
          </a:p>
          <a:p>
            <a:pPr lvl="1"/>
            <a:r>
              <a:rPr lang="en-US" dirty="0"/>
              <a:t>sort/group data, re-label categories, format dates</a:t>
            </a:r>
          </a:p>
          <a:p>
            <a:pPr lvl="1"/>
            <a:r>
              <a:rPr lang="en-US" dirty="0"/>
              <a:t>generate a clean .</a:t>
            </a:r>
            <a:r>
              <a:rPr lang="en-US" dirty="0" err="1"/>
              <a:t>Rdata</a:t>
            </a:r>
            <a:r>
              <a:rPr lang="en-US" dirty="0"/>
              <a:t> file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Analysis:</a:t>
            </a:r>
          </a:p>
          <a:p>
            <a:pPr lvl="1"/>
            <a:r>
              <a:rPr lang="en-US" dirty="0"/>
              <a:t>code to generate mind-blowingly awesome science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Figures: </a:t>
            </a:r>
          </a:p>
          <a:p>
            <a:pPr lvl="1"/>
            <a:r>
              <a:rPr lang="en-US" dirty="0"/>
              <a:t>code to generate all figures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9393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2D1B-B671-4A89-AEAB-8E40E8DA7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49"/>
            <a:ext cx="10515600" cy="1325563"/>
          </a:xfrm>
        </p:spPr>
        <p:txBody>
          <a:bodyPr/>
          <a:lstStyle/>
          <a:p>
            <a:r>
              <a:rPr lang="en-US" dirty="0"/>
              <a:t>R Projects (better)</a:t>
            </a:r>
          </a:p>
        </p:txBody>
      </p:sp>
      <p:pic>
        <p:nvPicPr>
          <p:cNvPr id="4" name="Graphic 3" descr="Folder">
            <a:extLst>
              <a:ext uri="{FF2B5EF4-FFF2-40B4-BE49-F238E27FC236}">
                <a16:creationId xmlns:a16="http://schemas.microsoft.com/office/drawing/2014/main" id="{5EA00A31-AD07-4F39-9A08-71E5F7539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4525" y="1357314"/>
            <a:ext cx="885826" cy="8858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2422CE-AC2C-45F6-803F-D9F4CBC0B72F}"/>
              </a:ext>
            </a:extLst>
          </p:cNvPr>
          <p:cNvSpPr txBox="1"/>
          <p:nvPr/>
        </p:nvSpPr>
        <p:spPr>
          <a:xfrm>
            <a:off x="753645" y="1613179"/>
            <a:ext cx="1254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Documents</a:t>
            </a:r>
          </a:p>
        </p:txBody>
      </p:sp>
      <p:pic>
        <p:nvPicPr>
          <p:cNvPr id="6" name="Graphic 5" descr="Folder">
            <a:extLst>
              <a:ext uri="{FF2B5EF4-FFF2-40B4-BE49-F238E27FC236}">
                <a16:creationId xmlns:a16="http://schemas.microsoft.com/office/drawing/2014/main" id="{B4C6DD22-E5D9-403A-99FB-3A113F458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6050" y="2128839"/>
            <a:ext cx="885826" cy="8858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022E51-CEB7-43E7-A6AC-300089A9BAAE}"/>
              </a:ext>
            </a:extLst>
          </p:cNvPr>
          <p:cNvSpPr txBox="1"/>
          <p:nvPr/>
        </p:nvSpPr>
        <p:spPr>
          <a:xfrm>
            <a:off x="965531" y="3096461"/>
            <a:ext cx="226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R_Users_CPS_Trawl</a:t>
            </a:r>
            <a:endParaRPr lang="en-US" dirty="0"/>
          </a:p>
        </p:txBody>
      </p:sp>
      <p:pic>
        <p:nvPicPr>
          <p:cNvPr id="8" name="Graphic 7" descr="Folder">
            <a:extLst>
              <a:ext uri="{FF2B5EF4-FFF2-40B4-BE49-F238E27FC236}">
                <a16:creationId xmlns:a16="http://schemas.microsoft.com/office/drawing/2014/main" id="{87B19F92-9DF5-4BB9-B488-76C7E3EA4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90899" y="2824164"/>
            <a:ext cx="885826" cy="8858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C1CC6D-F629-492A-BA9D-86FA7E50BD37}"/>
              </a:ext>
            </a:extLst>
          </p:cNvPr>
          <p:cNvSpPr txBox="1"/>
          <p:nvPr/>
        </p:nvSpPr>
        <p:spPr>
          <a:xfrm>
            <a:off x="1534520" y="2406136"/>
            <a:ext cx="93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Projects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4718938D-A7BC-4A75-88D8-60110DCB567C}"/>
              </a:ext>
            </a:extLst>
          </p:cNvPr>
          <p:cNvCxnSpPr>
            <a:cxnSpLocks/>
            <a:stCxn id="8" idx="0"/>
            <a:endCxn id="6" idx="3"/>
          </p:cNvCxnSpPr>
          <p:nvPr/>
        </p:nvCxnSpPr>
        <p:spPr>
          <a:xfrm rot="16200000" flipV="1">
            <a:off x="3476638" y="2566990"/>
            <a:ext cx="252412" cy="2619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34CE50B-0F37-4A0F-A8BA-EA3F56A1EFAD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74157" y="1842137"/>
            <a:ext cx="252412" cy="2524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9871CD5-595F-4CF8-A6E7-68BAB5F68093}"/>
              </a:ext>
            </a:extLst>
          </p:cNvPr>
          <p:cNvSpPr/>
          <p:nvPr/>
        </p:nvSpPr>
        <p:spPr>
          <a:xfrm>
            <a:off x="5195888" y="2500312"/>
            <a:ext cx="4905375" cy="39576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7ECB2F7-E974-4C03-9E23-E5D4663BA0B6}"/>
              </a:ext>
            </a:extLst>
          </p:cNvPr>
          <p:cNvCxnSpPr/>
          <p:nvPr/>
        </p:nvCxnSpPr>
        <p:spPr>
          <a:xfrm flipH="1">
            <a:off x="4234613" y="3319463"/>
            <a:ext cx="6469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phic 22" descr="Box">
            <a:extLst>
              <a:ext uri="{FF2B5EF4-FFF2-40B4-BE49-F238E27FC236}">
                <a16:creationId xmlns:a16="http://schemas.microsoft.com/office/drawing/2014/main" id="{BCB06BDF-61E4-4B14-803A-6B10C7D45F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43558" y="2590802"/>
            <a:ext cx="552966" cy="552966"/>
          </a:xfrm>
          <a:prstGeom prst="rect">
            <a:avLst/>
          </a:prstGeom>
        </p:spPr>
      </p:pic>
      <p:pic>
        <p:nvPicPr>
          <p:cNvPr id="25" name="Graphic 24" descr="Document">
            <a:extLst>
              <a:ext uri="{FF2B5EF4-FFF2-40B4-BE49-F238E27FC236}">
                <a16:creationId xmlns:a16="http://schemas.microsoft.com/office/drawing/2014/main" id="{FCFD6EE4-3955-48E5-B1B5-5E67C4B7B7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43208" y="4477844"/>
            <a:ext cx="448194" cy="44819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2703CEA-DEC8-40FC-98C7-3BAC077820CF}"/>
              </a:ext>
            </a:extLst>
          </p:cNvPr>
          <p:cNvSpPr txBox="1"/>
          <p:nvPr/>
        </p:nvSpPr>
        <p:spPr>
          <a:xfrm>
            <a:off x="6180468" y="2707484"/>
            <a:ext cx="3492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R_Users_CPS_Trawl.Rproj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20351A-8FA7-417C-9F04-0C6902292E5B}"/>
              </a:ext>
            </a:extLst>
          </p:cNvPr>
          <p:cNvSpPr txBox="1"/>
          <p:nvPr/>
        </p:nvSpPr>
        <p:spPr>
          <a:xfrm>
            <a:off x="6180468" y="3199183"/>
            <a:ext cx="3492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CB027A0-E75D-4420-A111-43E658434EF1}"/>
              </a:ext>
            </a:extLst>
          </p:cNvPr>
          <p:cNvSpPr txBox="1"/>
          <p:nvPr/>
        </p:nvSpPr>
        <p:spPr>
          <a:xfrm>
            <a:off x="6069329" y="4537390"/>
            <a:ext cx="3492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data_processing.R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DC2ABA-F49A-46B9-8FF0-65D84B7C3BE4}"/>
              </a:ext>
            </a:extLst>
          </p:cNvPr>
          <p:cNvSpPr txBox="1"/>
          <p:nvPr/>
        </p:nvSpPr>
        <p:spPr>
          <a:xfrm>
            <a:off x="6091402" y="4962137"/>
            <a:ext cx="3492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analysis.R</a:t>
            </a:r>
            <a:endParaRPr lang="en-US" dirty="0"/>
          </a:p>
        </p:txBody>
      </p:sp>
      <p:pic>
        <p:nvPicPr>
          <p:cNvPr id="32" name="Graphic 31" descr="Folder">
            <a:extLst>
              <a:ext uri="{FF2B5EF4-FFF2-40B4-BE49-F238E27FC236}">
                <a16:creationId xmlns:a16="http://schemas.microsoft.com/office/drawing/2014/main" id="{021C8A05-E5A6-4091-BBCA-611918C351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05463" y="3173658"/>
            <a:ext cx="448194" cy="44819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44020396-6A5A-4DD1-A4C1-6003BF2D1676}"/>
              </a:ext>
            </a:extLst>
          </p:cNvPr>
          <p:cNvSpPr txBox="1"/>
          <p:nvPr/>
        </p:nvSpPr>
        <p:spPr>
          <a:xfrm>
            <a:off x="6180465" y="3626523"/>
            <a:ext cx="3492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34" name="Graphic 33" descr="Folder">
            <a:extLst>
              <a:ext uri="{FF2B5EF4-FFF2-40B4-BE49-F238E27FC236}">
                <a16:creationId xmlns:a16="http://schemas.microsoft.com/office/drawing/2014/main" id="{1065676D-9D4B-416F-913E-0B3E175BBA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14986" y="3586709"/>
            <a:ext cx="448194" cy="448194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81EF3379-B334-400A-878F-61A14AA2372E}"/>
              </a:ext>
            </a:extLst>
          </p:cNvPr>
          <p:cNvSpPr txBox="1"/>
          <p:nvPr/>
        </p:nvSpPr>
        <p:spPr>
          <a:xfrm>
            <a:off x="6213450" y="4045241"/>
            <a:ext cx="3492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Figures</a:t>
            </a:r>
          </a:p>
        </p:txBody>
      </p:sp>
      <p:pic>
        <p:nvPicPr>
          <p:cNvPr id="36" name="Graphic 35" descr="Folder">
            <a:extLst>
              <a:ext uri="{FF2B5EF4-FFF2-40B4-BE49-F238E27FC236}">
                <a16:creationId xmlns:a16="http://schemas.microsoft.com/office/drawing/2014/main" id="{E3630245-1AD1-4417-A754-B23DB95560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19393" y="4019716"/>
            <a:ext cx="448194" cy="448194"/>
          </a:xfrm>
          <a:prstGeom prst="rect">
            <a:avLst/>
          </a:prstGeom>
        </p:spPr>
      </p:pic>
      <p:pic>
        <p:nvPicPr>
          <p:cNvPr id="37" name="Graphic 36" descr="Document">
            <a:extLst>
              <a:ext uri="{FF2B5EF4-FFF2-40B4-BE49-F238E27FC236}">
                <a16:creationId xmlns:a16="http://schemas.microsoft.com/office/drawing/2014/main" id="{3EB519B1-3055-4253-9BD6-3691DB8741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67540" y="4914112"/>
            <a:ext cx="448194" cy="448194"/>
          </a:xfrm>
          <a:prstGeom prst="rect">
            <a:avLst/>
          </a:prstGeom>
        </p:spPr>
      </p:pic>
      <p:pic>
        <p:nvPicPr>
          <p:cNvPr id="38" name="Graphic 37" descr="Document">
            <a:extLst>
              <a:ext uri="{FF2B5EF4-FFF2-40B4-BE49-F238E27FC236}">
                <a16:creationId xmlns:a16="http://schemas.microsoft.com/office/drawing/2014/main" id="{4ECA772F-087C-4E3A-9040-E31D2AB176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67540" y="5369286"/>
            <a:ext cx="448194" cy="44819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743CDE73-6292-4808-8F0E-5AFE7F2CEFF3}"/>
              </a:ext>
            </a:extLst>
          </p:cNvPr>
          <p:cNvSpPr txBox="1"/>
          <p:nvPr/>
        </p:nvSpPr>
        <p:spPr>
          <a:xfrm>
            <a:off x="6091402" y="5438272"/>
            <a:ext cx="3492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figures.R</a:t>
            </a:r>
            <a:endParaRPr lang="en-US" dirty="0"/>
          </a:p>
        </p:txBody>
      </p:sp>
      <p:pic>
        <p:nvPicPr>
          <p:cNvPr id="40" name="Graphic 39" descr="Document">
            <a:extLst>
              <a:ext uri="{FF2B5EF4-FFF2-40B4-BE49-F238E27FC236}">
                <a16:creationId xmlns:a16="http://schemas.microsoft.com/office/drawing/2014/main" id="{666C888F-6F57-4201-82D5-B0420514F6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91872" y="5880005"/>
            <a:ext cx="448194" cy="44819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92FD807B-4CDD-4D52-8943-4B745AE40184}"/>
              </a:ext>
            </a:extLst>
          </p:cNvPr>
          <p:cNvSpPr txBox="1"/>
          <p:nvPr/>
        </p:nvSpPr>
        <p:spPr>
          <a:xfrm>
            <a:off x="6115734" y="5948991"/>
            <a:ext cx="3492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R_Users_CPS_Trawl.Rmd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467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BE0730-A116-4079-B1D4-48FD7A198A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17" t="10026" r="75046" b="54389"/>
          <a:stretch/>
        </p:blipFill>
        <p:spPr>
          <a:xfrm>
            <a:off x="838200" y="1380612"/>
            <a:ext cx="3682313" cy="23858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B3C01D7-900E-427D-A33B-1DB787C4D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49"/>
            <a:ext cx="10515600" cy="1325563"/>
          </a:xfrm>
        </p:spPr>
        <p:txBody>
          <a:bodyPr/>
          <a:lstStyle/>
          <a:p>
            <a:r>
              <a:rPr lang="en-US" dirty="0"/>
              <a:t>Realistic Organization (new project)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BE3B02-44B9-465F-9B40-C5C52A4347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34" t="10511" r="75169" b="74024"/>
          <a:stretch/>
        </p:blipFill>
        <p:spPr>
          <a:xfrm>
            <a:off x="3921213" y="3194221"/>
            <a:ext cx="3675702" cy="10372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7743369-C33F-4C0A-8A63-6145F81CBA25}"/>
              </a:ext>
            </a:extLst>
          </p:cNvPr>
          <p:cNvSpPr/>
          <p:nvPr/>
        </p:nvSpPr>
        <p:spPr>
          <a:xfrm>
            <a:off x="838200" y="2712309"/>
            <a:ext cx="3682313" cy="179172"/>
          </a:xfrm>
          <a:prstGeom prst="rect">
            <a:avLst/>
          </a:pr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94507F-E251-4445-A538-5C1FE2EC95AE}"/>
              </a:ext>
            </a:extLst>
          </p:cNvPr>
          <p:cNvSpPr/>
          <p:nvPr/>
        </p:nvSpPr>
        <p:spPr>
          <a:xfrm>
            <a:off x="3921213" y="3676851"/>
            <a:ext cx="3682313" cy="179172"/>
          </a:xfrm>
          <a:prstGeom prst="rect">
            <a:avLst/>
          </a:pr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59DF13-5FC1-474B-B238-EFCC6DA5A4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36" t="10210" r="74358" b="41800"/>
          <a:stretch/>
        </p:blipFill>
        <p:spPr>
          <a:xfrm>
            <a:off x="7300785" y="3429000"/>
            <a:ext cx="3564923" cy="30063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46638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BE0730-A116-4079-B1D4-48FD7A198A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17" t="10026" r="75046" b="54389"/>
          <a:stretch/>
        </p:blipFill>
        <p:spPr>
          <a:xfrm>
            <a:off x="947583" y="1288284"/>
            <a:ext cx="3682313" cy="23858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B3C01D7-900E-427D-A33B-1DB787C4D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49"/>
            <a:ext cx="10515600" cy="1325563"/>
          </a:xfrm>
        </p:spPr>
        <p:txBody>
          <a:bodyPr/>
          <a:lstStyle/>
          <a:p>
            <a:r>
              <a:rPr lang="en-US" dirty="0"/>
              <a:t>Realistic Organization (intermediate project)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743369-C33F-4C0A-8A63-6145F81CBA25}"/>
              </a:ext>
            </a:extLst>
          </p:cNvPr>
          <p:cNvSpPr/>
          <p:nvPr/>
        </p:nvSpPr>
        <p:spPr>
          <a:xfrm>
            <a:off x="947583" y="2953266"/>
            <a:ext cx="3682313" cy="179172"/>
          </a:xfrm>
          <a:prstGeom prst="rect">
            <a:avLst/>
          </a:pr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EDB2007-038F-486E-B1B4-4A42032855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34" t="10210" r="75676" b="75976"/>
          <a:stretch/>
        </p:blipFill>
        <p:spPr>
          <a:xfrm>
            <a:off x="3981169" y="3286550"/>
            <a:ext cx="3682313" cy="9542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94507F-E251-4445-A538-5C1FE2EC95AE}"/>
              </a:ext>
            </a:extLst>
          </p:cNvPr>
          <p:cNvSpPr/>
          <p:nvPr/>
        </p:nvSpPr>
        <p:spPr>
          <a:xfrm>
            <a:off x="3981169" y="3982334"/>
            <a:ext cx="3682313" cy="179172"/>
          </a:xfrm>
          <a:prstGeom prst="rect">
            <a:avLst/>
          </a:pr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DAB903-FFC2-4CE9-99C0-D47473FB54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34" t="10961" r="74206" b="45036"/>
          <a:stretch/>
        </p:blipFill>
        <p:spPr>
          <a:xfrm>
            <a:off x="7352740" y="3429000"/>
            <a:ext cx="4001060" cy="30534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520298A-E596-4CDD-9853-D187AD1BFA29}"/>
              </a:ext>
            </a:extLst>
          </p:cNvPr>
          <p:cNvSpPr/>
          <p:nvPr/>
        </p:nvSpPr>
        <p:spPr>
          <a:xfrm>
            <a:off x="7352505" y="4897041"/>
            <a:ext cx="4001060" cy="194681"/>
          </a:xfrm>
          <a:prstGeom prst="rect">
            <a:avLst/>
          </a:pr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C566C6-88D6-4DB7-B25B-1B464D6823C9}"/>
              </a:ext>
            </a:extLst>
          </p:cNvPr>
          <p:cNvSpPr/>
          <p:nvPr/>
        </p:nvSpPr>
        <p:spPr>
          <a:xfrm>
            <a:off x="7352505" y="5247150"/>
            <a:ext cx="4001060" cy="344630"/>
          </a:xfrm>
          <a:prstGeom prst="rect">
            <a:avLst/>
          </a:prstGeom>
          <a:solidFill>
            <a:schemeClr val="accent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297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B3C01D7-900E-427D-A33B-1DB787C4D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49"/>
            <a:ext cx="10515600" cy="1325563"/>
          </a:xfrm>
        </p:spPr>
        <p:txBody>
          <a:bodyPr/>
          <a:lstStyle/>
          <a:p>
            <a:r>
              <a:rPr lang="en-US" dirty="0"/>
              <a:t>Realistic Organization (near finished project)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9B4F07-A7DB-41CC-ACEE-E93CAFFF4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30" y="1431992"/>
            <a:ext cx="4208427" cy="15722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BFFEF0-5E88-48CE-ABA0-CA2054CD0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5343" y="2747970"/>
            <a:ext cx="4670966" cy="80829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F833822-405F-49D4-A14D-94785DD5B3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0730" y="3283837"/>
            <a:ext cx="5600187" cy="2159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99917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5075B-702C-4398-8235-1A1E586B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Git and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EB24E-7B36-4032-930F-CF01F08BF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Great Tutorial @ Happy Git with R: </a:t>
            </a:r>
            <a:r>
              <a:rPr lang="en-US" dirty="0">
                <a:hlinkClick r:id="rId2"/>
              </a:rPr>
              <a:t>http://happygitwithr.com/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Why use Git &amp; GitHub?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It acts as a ‘Track Changes’ for your code</a:t>
            </a:r>
          </a:p>
          <a:p>
            <a:pPr lvl="1"/>
            <a:r>
              <a:rPr lang="en-US" dirty="0"/>
              <a:t>Provides a central location to store all files related to a project</a:t>
            </a:r>
          </a:p>
          <a:p>
            <a:pPr lvl="1"/>
            <a:r>
              <a:rPr lang="en-US" dirty="0"/>
              <a:t>Allows for easy collaboration with multiple people (who might be coding different parts of the analysis)</a:t>
            </a:r>
          </a:p>
        </p:txBody>
      </p:sp>
    </p:spTree>
    <p:extLst>
      <p:ext uri="{BB962C8B-B14F-4D97-AF65-F5344CB8AC3E}">
        <p14:creationId xmlns:p14="http://schemas.microsoft.com/office/powerpoint/2010/main" val="4259224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4CEA96-2170-4C88-BB2A-10152C889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88" y="1788784"/>
            <a:ext cx="11650824" cy="257130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AB15D9E-E876-471A-999F-C126F0919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525" y="-139230"/>
            <a:ext cx="10515600" cy="1325563"/>
          </a:xfrm>
        </p:spPr>
        <p:txBody>
          <a:bodyPr/>
          <a:lstStyle/>
          <a:p>
            <a:r>
              <a:rPr lang="en-US" dirty="0"/>
              <a:t>Data Processing Example</a:t>
            </a:r>
          </a:p>
        </p:txBody>
      </p:sp>
    </p:spTree>
    <p:extLst>
      <p:ext uri="{BB962C8B-B14F-4D97-AF65-F5344CB8AC3E}">
        <p14:creationId xmlns:p14="http://schemas.microsoft.com/office/powerpoint/2010/main" val="33340160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4CEA96-2170-4C88-BB2A-10152C889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88" y="1788784"/>
            <a:ext cx="11650824" cy="257130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AB15D9E-E876-471A-999F-C126F0919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525" y="-139230"/>
            <a:ext cx="10515600" cy="1325563"/>
          </a:xfrm>
        </p:spPr>
        <p:txBody>
          <a:bodyPr/>
          <a:lstStyle/>
          <a:p>
            <a:r>
              <a:rPr lang="en-US" dirty="0"/>
              <a:t>Data Processing Example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8B434762-C80B-48E1-9620-63FD11DAEBC1}"/>
              </a:ext>
            </a:extLst>
          </p:cNvPr>
          <p:cNvSpPr/>
          <p:nvPr/>
        </p:nvSpPr>
        <p:spPr>
          <a:xfrm rot="5400000">
            <a:off x="2397209" y="3441359"/>
            <a:ext cx="271849" cy="2224216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578D17A-622B-4392-BF2E-B73ADA4F55B3}"/>
              </a:ext>
            </a:extLst>
          </p:cNvPr>
          <p:cNvSpPr/>
          <p:nvPr/>
        </p:nvSpPr>
        <p:spPr>
          <a:xfrm rot="5400000">
            <a:off x="5705628" y="4303138"/>
            <a:ext cx="177324" cy="446903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002B0C1E-186A-49BE-93E1-DF546DB083A3}"/>
              </a:ext>
            </a:extLst>
          </p:cNvPr>
          <p:cNvSpPr/>
          <p:nvPr/>
        </p:nvSpPr>
        <p:spPr>
          <a:xfrm rot="5400000">
            <a:off x="521043" y="4246612"/>
            <a:ext cx="222421" cy="601362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1E63F95E-A0DC-452D-81F1-489B65EB1D8E}"/>
              </a:ext>
            </a:extLst>
          </p:cNvPr>
          <p:cNvSpPr/>
          <p:nvPr/>
        </p:nvSpPr>
        <p:spPr>
          <a:xfrm rot="5400000">
            <a:off x="9602229" y="2861628"/>
            <a:ext cx="216243" cy="3377513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E1771A-BAB8-4131-8FC7-A745A5CA84AC}"/>
              </a:ext>
            </a:extLst>
          </p:cNvPr>
          <p:cNvSpPr txBox="1"/>
          <p:nvPr/>
        </p:nvSpPr>
        <p:spPr>
          <a:xfrm>
            <a:off x="54210" y="4734497"/>
            <a:ext cx="1156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Data </a:t>
            </a:r>
          </a:p>
          <a:p>
            <a:pPr algn="ctr"/>
            <a:r>
              <a:rPr lang="en-US" sz="1400" dirty="0"/>
              <a:t>Identification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DEAFD-E768-4DC4-8443-9D5DD9553F79}"/>
              </a:ext>
            </a:extLst>
          </p:cNvPr>
          <p:cNvSpPr txBox="1"/>
          <p:nvPr/>
        </p:nvSpPr>
        <p:spPr>
          <a:xfrm>
            <a:off x="2120833" y="4746844"/>
            <a:ext cx="805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Location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5616E5-832D-496F-96F1-2999A0987EA0}"/>
              </a:ext>
            </a:extLst>
          </p:cNvPr>
          <p:cNvSpPr txBox="1"/>
          <p:nvPr/>
        </p:nvSpPr>
        <p:spPr>
          <a:xfrm>
            <a:off x="9268498" y="4746844"/>
            <a:ext cx="8837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Biological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AD8076-4F48-4B4D-A3A4-5DE18CBE949A}"/>
              </a:ext>
            </a:extLst>
          </p:cNvPr>
          <p:cNvSpPr txBox="1"/>
          <p:nvPr/>
        </p:nvSpPr>
        <p:spPr>
          <a:xfrm>
            <a:off x="5345775" y="4853330"/>
            <a:ext cx="12489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Environmental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E9D4E5-E36A-4FFE-B7A0-40C49788043F}"/>
              </a:ext>
            </a:extLst>
          </p:cNvPr>
          <p:cNvSpPr txBox="1"/>
          <p:nvPr/>
        </p:nvSpPr>
        <p:spPr>
          <a:xfrm>
            <a:off x="3739384" y="4700930"/>
            <a:ext cx="546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Time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ED3F7D8E-EE2E-4676-B183-0C9A3C642CCA}"/>
              </a:ext>
            </a:extLst>
          </p:cNvPr>
          <p:cNvSpPr/>
          <p:nvPr/>
        </p:nvSpPr>
        <p:spPr>
          <a:xfrm rot="5400000">
            <a:off x="3924195" y="4294596"/>
            <a:ext cx="177324" cy="446903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650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4CEA96-2170-4C88-BB2A-10152C889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88" y="1788784"/>
            <a:ext cx="11650824" cy="257130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AB15D9E-E876-471A-999F-C126F0919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525" y="-139230"/>
            <a:ext cx="10515600" cy="1325563"/>
          </a:xfrm>
        </p:spPr>
        <p:txBody>
          <a:bodyPr/>
          <a:lstStyle/>
          <a:p>
            <a:r>
              <a:rPr lang="en-US" dirty="0"/>
              <a:t>Data Processing Example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8B434762-C80B-48E1-9620-63FD11DAEBC1}"/>
              </a:ext>
            </a:extLst>
          </p:cNvPr>
          <p:cNvSpPr/>
          <p:nvPr/>
        </p:nvSpPr>
        <p:spPr>
          <a:xfrm rot="5400000">
            <a:off x="2397209" y="3441359"/>
            <a:ext cx="271849" cy="2224216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578D17A-622B-4392-BF2E-B73ADA4F55B3}"/>
              </a:ext>
            </a:extLst>
          </p:cNvPr>
          <p:cNvSpPr/>
          <p:nvPr/>
        </p:nvSpPr>
        <p:spPr>
          <a:xfrm rot="5400000">
            <a:off x="5705628" y="4303138"/>
            <a:ext cx="177324" cy="446903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002B0C1E-186A-49BE-93E1-DF546DB083A3}"/>
              </a:ext>
            </a:extLst>
          </p:cNvPr>
          <p:cNvSpPr/>
          <p:nvPr/>
        </p:nvSpPr>
        <p:spPr>
          <a:xfrm rot="5400000">
            <a:off x="521043" y="4246612"/>
            <a:ext cx="222421" cy="601362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1E63F95E-A0DC-452D-81F1-489B65EB1D8E}"/>
              </a:ext>
            </a:extLst>
          </p:cNvPr>
          <p:cNvSpPr/>
          <p:nvPr/>
        </p:nvSpPr>
        <p:spPr>
          <a:xfrm rot="5400000">
            <a:off x="9602229" y="2861628"/>
            <a:ext cx="216243" cy="3377513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E1771A-BAB8-4131-8FC7-A745A5CA84AC}"/>
              </a:ext>
            </a:extLst>
          </p:cNvPr>
          <p:cNvSpPr txBox="1"/>
          <p:nvPr/>
        </p:nvSpPr>
        <p:spPr>
          <a:xfrm>
            <a:off x="54210" y="4734497"/>
            <a:ext cx="1156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Data </a:t>
            </a:r>
          </a:p>
          <a:p>
            <a:pPr algn="ctr"/>
            <a:r>
              <a:rPr lang="en-US" sz="1400" dirty="0"/>
              <a:t>Identification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DEAFD-E768-4DC4-8443-9D5DD9553F79}"/>
              </a:ext>
            </a:extLst>
          </p:cNvPr>
          <p:cNvSpPr txBox="1"/>
          <p:nvPr/>
        </p:nvSpPr>
        <p:spPr>
          <a:xfrm>
            <a:off x="2120833" y="4746844"/>
            <a:ext cx="805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Location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5616E5-832D-496F-96F1-2999A0987EA0}"/>
              </a:ext>
            </a:extLst>
          </p:cNvPr>
          <p:cNvSpPr txBox="1"/>
          <p:nvPr/>
        </p:nvSpPr>
        <p:spPr>
          <a:xfrm>
            <a:off x="9268498" y="4746844"/>
            <a:ext cx="8837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Biological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AD8076-4F48-4B4D-A3A4-5DE18CBE949A}"/>
              </a:ext>
            </a:extLst>
          </p:cNvPr>
          <p:cNvSpPr txBox="1"/>
          <p:nvPr/>
        </p:nvSpPr>
        <p:spPr>
          <a:xfrm>
            <a:off x="5345775" y="4853330"/>
            <a:ext cx="12489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Environmental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E9D4E5-E36A-4FFE-B7A0-40C49788043F}"/>
              </a:ext>
            </a:extLst>
          </p:cNvPr>
          <p:cNvSpPr txBox="1"/>
          <p:nvPr/>
        </p:nvSpPr>
        <p:spPr>
          <a:xfrm>
            <a:off x="3739384" y="4700930"/>
            <a:ext cx="546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Time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ED3F7D8E-EE2E-4676-B183-0C9A3C642CCA}"/>
              </a:ext>
            </a:extLst>
          </p:cNvPr>
          <p:cNvSpPr/>
          <p:nvPr/>
        </p:nvSpPr>
        <p:spPr>
          <a:xfrm rot="5400000">
            <a:off x="3924195" y="4294596"/>
            <a:ext cx="177324" cy="446903"/>
          </a:xfrm>
          <a:prstGeom prst="rightBrace">
            <a:avLst>
              <a:gd name="adj1" fmla="val 42424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CAA57F-3D7B-4C76-BDC8-354ABB452406}"/>
              </a:ext>
            </a:extLst>
          </p:cNvPr>
          <p:cNvSpPr txBox="1"/>
          <p:nvPr/>
        </p:nvSpPr>
        <p:spPr>
          <a:xfrm>
            <a:off x="107548" y="5554162"/>
            <a:ext cx="16507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Data_id</a:t>
            </a:r>
            <a:r>
              <a:rPr lang="en-US" sz="1400" dirty="0"/>
              <a:t> = 200307_1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F61AB4-60B0-4987-A291-2B9FF86D6E17}"/>
              </a:ext>
            </a:extLst>
          </p:cNvPr>
          <p:cNvSpPr txBox="1"/>
          <p:nvPr/>
        </p:nvSpPr>
        <p:spPr>
          <a:xfrm>
            <a:off x="3062308" y="5554161"/>
            <a:ext cx="1901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Date = 07-09-2003 5:08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CA7E73-584C-4028-9E3E-8F91024E5278}"/>
              </a:ext>
            </a:extLst>
          </p:cNvPr>
          <p:cNvSpPr txBox="1"/>
          <p:nvPr/>
        </p:nvSpPr>
        <p:spPr>
          <a:xfrm>
            <a:off x="8410822" y="5270064"/>
            <a:ext cx="352949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What does subsample count mean?</a:t>
            </a:r>
          </a:p>
          <a:p>
            <a:r>
              <a:rPr lang="en-US" sz="1400" dirty="0"/>
              <a:t>Subsample weight?</a:t>
            </a:r>
          </a:p>
          <a:p>
            <a:r>
              <a:rPr lang="en-US" sz="1400" dirty="0"/>
              <a:t>Remaining weight?</a:t>
            </a:r>
          </a:p>
          <a:p>
            <a:endParaRPr lang="en-US" sz="1400" dirty="0"/>
          </a:p>
          <a:p>
            <a:r>
              <a:rPr lang="en-US" sz="1400" dirty="0"/>
              <a:t>Notice there are often multiple rows per haul </a:t>
            </a:r>
          </a:p>
          <a:p>
            <a:r>
              <a:rPr lang="en-US" sz="1400" dirty="0"/>
              <a:t>(one per species identified)</a:t>
            </a:r>
          </a:p>
        </p:txBody>
      </p:sp>
    </p:spTree>
    <p:extLst>
      <p:ext uri="{BB962C8B-B14F-4D97-AF65-F5344CB8AC3E}">
        <p14:creationId xmlns:p14="http://schemas.microsoft.com/office/powerpoint/2010/main" val="3438101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86B9A-7DE3-4E08-A89C-593A2A532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525" y="-139230"/>
            <a:ext cx="10515600" cy="1325563"/>
          </a:xfrm>
        </p:spPr>
        <p:txBody>
          <a:bodyPr/>
          <a:lstStyle/>
          <a:p>
            <a:r>
              <a:rPr lang="en-US" dirty="0"/>
              <a:t>Data Processing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33EF29-1B14-4689-A63A-A714A1214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926" y="1557866"/>
            <a:ext cx="5463804" cy="449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426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48E10-5D87-4124-A8E3-AE2428BBA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26" y="-200737"/>
            <a:ext cx="10515600" cy="1325563"/>
          </a:xfrm>
        </p:spPr>
        <p:txBody>
          <a:bodyPr/>
          <a:lstStyle/>
          <a:p>
            <a:r>
              <a:rPr lang="en-US" dirty="0"/>
              <a:t>Analysis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5A1D83-4BC5-4BB8-BC4A-D052F2CCF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772" y="1668151"/>
            <a:ext cx="8132388" cy="352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0547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6392B-4FC7-4056-B3A2-FE55655BF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218B1-A685-462E-9D20-19F9BCD1A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code in a way that makes it accessible to collaborators (and your future self)</a:t>
            </a:r>
          </a:p>
          <a:p>
            <a:endParaRPr lang="en-US" dirty="0"/>
          </a:p>
          <a:p>
            <a:r>
              <a:rPr lang="en-US" dirty="0"/>
              <a:t>Make your code reproducible (functions make this easier)</a:t>
            </a:r>
          </a:p>
          <a:p>
            <a:endParaRPr lang="en-US" dirty="0"/>
          </a:p>
          <a:p>
            <a:r>
              <a:rPr lang="en-US" dirty="0"/>
              <a:t>Organize your code to match your workflow </a:t>
            </a:r>
          </a:p>
          <a:p>
            <a:pPr lvl="1"/>
            <a:r>
              <a:rPr lang="en-US" dirty="0"/>
              <a:t>If the project is simple, keep your organization simple</a:t>
            </a:r>
          </a:p>
        </p:txBody>
      </p:sp>
    </p:spTree>
    <p:extLst>
      <p:ext uri="{BB962C8B-B14F-4D97-AF65-F5344CB8AC3E}">
        <p14:creationId xmlns:p14="http://schemas.microsoft.com/office/powerpoint/2010/main" val="38970042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10E5-AC5B-4312-AC4E-BFA4A9BA72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</p:txBody>
      </p:sp>
    </p:spTree>
    <p:extLst>
      <p:ext uri="{BB962C8B-B14F-4D97-AF65-F5344CB8AC3E}">
        <p14:creationId xmlns:p14="http://schemas.microsoft.com/office/powerpoint/2010/main" val="12079297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FAE88-0A60-49E5-A612-662F3C428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way of the 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1431C-EDAB-4BE4-B708-18343E70D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Think! What is your plot going to look like?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is the format of your data?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 you get your data into the correct format for </a:t>
            </a:r>
            <a:r>
              <a:rPr lang="en-US" dirty="0" err="1"/>
              <a:t>ggplot</a:t>
            </a:r>
            <a:r>
              <a:rPr lang="en-US" dirty="0"/>
              <a:t>?</a:t>
            </a:r>
          </a:p>
        </p:txBody>
      </p:sp>
      <p:pic>
        <p:nvPicPr>
          <p:cNvPr id="1026" name="Picture 2" descr="Image result for yoda force">
            <a:extLst>
              <a:ext uri="{FF2B5EF4-FFF2-40B4-BE49-F238E27FC236}">
                <a16:creationId xmlns:a16="http://schemas.microsoft.com/office/drawing/2014/main" id="{BE89B216-071A-4744-A627-E45181BEC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0447" y="266094"/>
            <a:ext cx="3979223" cy="2354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9538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2327D0-D3B5-4866-AACB-A44A13C52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3704" y="1766199"/>
            <a:ext cx="4994629" cy="296141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37E28E8-0B69-4E3C-9A97-313B7DFED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27" y="1416732"/>
            <a:ext cx="6506331" cy="4024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DEBB849-5211-49F5-96C0-E8C5192BA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647" y="2309849"/>
            <a:ext cx="3780744" cy="6804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EA8D8F-F748-4277-B84E-10430E418AE5}"/>
              </a:ext>
            </a:extLst>
          </p:cNvPr>
          <p:cNvSpPr txBox="1"/>
          <p:nvPr/>
        </p:nvSpPr>
        <p:spPr>
          <a:xfrm>
            <a:off x="8072777" y="3416640"/>
            <a:ext cx="28364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aes</a:t>
            </a:r>
            <a:r>
              <a:rPr lang="en-US" dirty="0"/>
              <a:t>(x = </a:t>
            </a:r>
            <a:r>
              <a:rPr lang="en-US" dirty="0" err="1"/>
              <a:t>wt</a:t>
            </a:r>
            <a:r>
              <a:rPr lang="en-US" dirty="0"/>
              <a:t>, y = mpg,)</a:t>
            </a:r>
          </a:p>
          <a:p>
            <a:endParaRPr lang="en-US" dirty="0"/>
          </a:p>
          <a:p>
            <a:r>
              <a:rPr lang="en-US" dirty="0" err="1"/>
              <a:t>geom_point</a:t>
            </a:r>
            <a:r>
              <a:rPr lang="en-US" dirty="0"/>
              <a:t>(color = “black”)</a:t>
            </a:r>
          </a:p>
        </p:txBody>
      </p:sp>
    </p:spTree>
    <p:extLst>
      <p:ext uri="{BB962C8B-B14F-4D97-AF65-F5344CB8AC3E}">
        <p14:creationId xmlns:p14="http://schemas.microsoft.com/office/powerpoint/2010/main" val="304763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2327D0-D3B5-4866-AACB-A44A13C52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3704" y="1766199"/>
            <a:ext cx="4994629" cy="29614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EA8D8F-F748-4277-B84E-10430E418AE5}"/>
              </a:ext>
            </a:extLst>
          </p:cNvPr>
          <p:cNvSpPr txBox="1"/>
          <p:nvPr/>
        </p:nvSpPr>
        <p:spPr>
          <a:xfrm>
            <a:off x="7704126" y="3102685"/>
            <a:ext cx="31176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aes</a:t>
            </a:r>
            <a:r>
              <a:rPr lang="en-US" dirty="0"/>
              <a:t>(x = </a:t>
            </a:r>
            <a:r>
              <a:rPr lang="en-US" dirty="0" err="1"/>
              <a:t>wt</a:t>
            </a:r>
            <a:r>
              <a:rPr lang="en-US" dirty="0"/>
              <a:t>, y = mpg, color = </a:t>
            </a:r>
            <a:r>
              <a:rPr lang="en-US" dirty="0" err="1"/>
              <a:t>cyl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geom_point</a:t>
            </a:r>
            <a:r>
              <a:rPr lang="en-US" dirty="0"/>
              <a:t>()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D93923C-294F-4060-82F4-605358472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67" y="1292768"/>
            <a:ext cx="6616681" cy="4092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FD3835-3058-424D-A262-3E0EBA1476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173" y="2124997"/>
            <a:ext cx="3998819" cy="27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451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27439-4B49-4559-9481-F35F491E9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FCAF5-636D-4CB6-81EA-3F63E4A8A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you are a student, you should apply for a GitHub student developer pack here: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hlinkClick r:id="rId2"/>
              </a:rPr>
              <a:t>https://help.github.com/articles/applying-for-a-student-developer-pack/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will give you the opportunity to make unlimited private repositories</a:t>
            </a:r>
          </a:p>
        </p:txBody>
      </p:sp>
    </p:spTree>
    <p:extLst>
      <p:ext uri="{BB962C8B-B14F-4D97-AF65-F5344CB8AC3E}">
        <p14:creationId xmlns:p14="http://schemas.microsoft.com/office/powerpoint/2010/main" val="39229627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78B998-E717-4B8A-814D-6D3F1EC048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239" b="57949"/>
          <a:stretch/>
        </p:blipFill>
        <p:spPr>
          <a:xfrm>
            <a:off x="6870840" y="1407573"/>
            <a:ext cx="5446951" cy="44992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2C60F57-3B1D-4AB4-A4F6-91AFC3038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77" y="1407573"/>
            <a:ext cx="6748696" cy="411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4709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1F1EF4-9836-44B0-BDA3-AE8134A9F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877" y="208096"/>
            <a:ext cx="6748696" cy="411722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23196BC-017E-4BE1-BF7B-ED6679D93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437" y="4377573"/>
            <a:ext cx="8147125" cy="206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2468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C7E0F8-F452-45B3-8699-B4ED445E1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919" y="3493106"/>
            <a:ext cx="10070929" cy="31979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A390AD-DAC1-4366-90FA-92575B6B6E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0239" b="57949"/>
          <a:stretch/>
        </p:blipFill>
        <p:spPr>
          <a:xfrm>
            <a:off x="4228257" y="166913"/>
            <a:ext cx="4189602" cy="346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89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9E64B-474B-471A-A420-76B277A7C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Git/GitHub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62F7D-29AA-4A9D-A6B1-1F7915FB9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First steps…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Create a GitHub account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Install or upgrade R and </a:t>
            </a:r>
            <a:r>
              <a:rPr lang="en-US" dirty="0" err="1"/>
              <a:t>Rstudio</a:t>
            </a: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Install Git</a:t>
            </a:r>
          </a:p>
          <a:p>
            <a:pPr lvl="1"/>
            <a:r>
              <a:rPr lang="en-US" dirty="0"/>
              <a:t>Before installing Git, check whether it is already installed on your computer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146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EF906-A909-45BA-B41D-72FC1AD89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Confused about Git?!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A4169-6BFC-408B-9DDC-6FE1661B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Installation Issues: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http://happygitwithr.com/install-git.html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Becoming Familiar with Git: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http://happygitwithr.com/hello-git.html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401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C12DA-00C1-4F11-8724-016092100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GitHub (manually)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4E5D4-B726-48A7-808E-B5AE77CFE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http://happygitwithr.com/push-pull-github.html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potentially skip this step, however, I think this helps you get acquainted with the process of creating repositories, making commits, and pushing and pulling to GitHub</a:t>
            </a:r>
          </a:p>
        </p:txBody>
      </p:sp>
    </p:spTree>
    <p:extLst>
      <p:ext uri="{BB962C8B-B14F-4D97-AF65-F5344CB8AC3E}">
        <p14:creationId xmlns:p14="http://schemas.microsoft.com/office/powerpoint/2010/main" val="1326744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CCE1-C524-450B-BF55-679B9B4FF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RStudio to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C4EDD-11D6-4E53-90AF-A4C891EF7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Set up key for SSH: </a:t>
            </a:r>
            <a:r>
              <a:rPr lang="en-US" dirty="0">
                <a:hlinkClick r:id="rId2"/>
              </a:rPr>
              <a:t>http://happygitwithr.com/ssh-keys.html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Create a new repository on GitHub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Clone the GitHub repository to your computer via </a:t>
            </a:r>
            <a:r>
              <a:rPr lang="en-US" dirty="0" err="1"/>
              <a:t>Rstudio</a:t>
            </a: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Test out the local repository to make sure it works (commit, push, check GitHub to make sure changes propagated)</a:t>
            </a:r>
          </a:p>
          <a:p>
            <a:pPr lvl="1"/>
            <a:r>
              <a:rPr lang="en-US" dirty="0">
                <a:hlinkClick r:id="rId3"/>
              </a:rPr>
              <a:t>http://happygitwithr.com/rstudio-git-github.html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134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4AC0B-5C23-463C-874A-BF85BC20C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Collaborating with </a:t>
            </a:r>
            <a:r>
              <a:rPr lang="en-US" dirty="0"/>
              <a:t>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C7148-324A-46D0-8656-B1F69300E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Don’t</a:t>
            </a:r>
            <a:r>
              <a:rPr lang="en-US" dirty="0"/>
              <a:t> overcomplicate things!</a:t>
            </a:r>
          </a:p>
          <a:p>
            <a:pPr lvl="1"/>
            <a:r>
              <a:rPr lang="en-US" dirty="0"/>
              <a:t>You don’t really need to fork/branch/merge if most of the analyses are done between only a handful of people</a:t>
            </a:r>
          </a:p>
          <a:p>
            <a:pPr lvl="1"/>
            <a:r>
              <a:rPr lang="en-US" dirty="0"/>
              <a:t>This is especially true if people aren’t working on coding the same thing simultaneously 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b="1" dirty="0"/>
              <a:t>Do</a:t>
            </a:r>
            <a:r>
              <a:rPr lang="en-US" dirty="0"/>
              <a:t> communicate with your collaborators</a:t>
            </a:r>
          </a:p>
          <a:p>
            <a:pPr lvl="1"/>
            <a:r>
              <a:rPr lang="en-US" dirty="0"/>
              <a:t>Whether you communicate via email, or through GitHub (i.e. creating new issues, pull requests), it is a good idea to set up a clear communication scheme</a:t>
            </a:r>
          </a:p>
          <a:p>
            <a:pPr lvl="1"/>
            <a:r>
              <a:rPr lang="en-US" dirty="0"/>
              <a:t>This includes selecting one person as a designated conflict manager </a:t>
            </a:r>
          </a:p>
        </p:txBody>
      </p:sp>
    </p:spTree>
    <p:extLst>
      <p:ext uri="{BB962C8B-B14F-4D97-AF65-F5344CB8AC3E}">
        <p14:creationId xmlns:p14="http://schemas.microsoft.com/office/powerpoint/2010/main" val="379697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DABED-BB1B-4934-8E67-757D826519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 Projects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6AE0FB-88D2-4DB2-B4D8-AA11C2693B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 general organization of code</a:t>
            </a:r>
          </a:p>
        </p:txBody>
      </p:sp>
    </p:spTree>
    <p:extLst>
      <p:ext uri="{BB962C8B-B14F-4D97-AF65-F5344CB8AC3E}">
        <p14:creationId xmlns:p14="http://schemas.microsoft.com/office/powerpoint/2010/main" val="4030624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1984</TotalTime>
  <Words>892</Words>
  <Application>Microsoft Office PowerPoint</Application>
  <PresentationFormat>Widescreen</PresentationFormat>
  <Paragraphs>168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Git, GitHub, R Projects, ggplot2</vt:lpstr>
      <vt:lpstr>Setting up Git and GitHub</vt:lpstr>
      <vt:lpstr>Important!</vt:lpstr>
      <vt:lpstr>Setting up Git/GitHub</vt:lpstr>
      <vt:lpstr>Confused about Git?!</vt:lpstr>
      <vt:lpstr>Connecting to GitHub (manually)</vt:lpstr>
      <vt:lpstr>Connecting RStudio to GitHub</vt:lpstr>
      <vt:lpstr>Collaborating with GitHub</vt:lpstr>
      <vt:lpstr>R Projects</vt:lpstr>
      <vt:lpstr>R Projects</vt:lpstr>
      <vt:lpstr>R Projects</vt:lpstr>
      <vt:lpstr>R Projects</vt:lpstr>
      <vt:lpstr>R Projects</vt:lpstr>
      <vt:lpstr>R Projects (bad)</vt:lpstr>
      <vt:lpstr>What does your typical workflow look like?</vt:lpstr>
      <vt:lpstr>R Projects (better)</vt:lpstr>
      <vt:lpstr>Realistic Organization (new project)</vt:lpstr>
      <vt:lpstr>Realistic Organization (intermediate project)</vt:lpstr>
      <vt:lpstr>Realistic Organization (near finished project)</vt:lpstr>
      <vt:lpstr>Data Processing Example</vt:lpstr>
      <vt:lpstr>Data Processing Example</vt:lpstr>
      <vt:lpstr>Data Processing Example</vt:lpstr>
      <vt:lpstr>Data Processing Example</vt:lpstr>
      <vt:lpstr>Analysis Example</vt:lpstr>
      <vt:lpstr>Final Comments</vt:lpstr>
      <vt:lpstr>ggplot2</vt:lpstr>
      <vt:lpstr>The way of the ggplot2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Git, GitHub, and R Projects</dc:title>
  <dc:creator>Chase C James</dc:creator>
  <cp:lastModifiedBy>Chase James</cp:lastModifiedBy>
  <cp:revision>36</cp:revision>
  <dcterms:created xsi:type="dcterms:W3CDTF">2018-05-08T16:11:50Z</dcterms:created>
  <dcterms:modified xsi:type="dcterms:W3CDTF">2019-10-08T16:55:50Z</dcterms:modified>
</cp:coreProperties>
</file>

<file path=docProps/thumbnail.jpeg>
</file>